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29"/>
  </p:notesMasterIdLst>
  <p:sldIdLst>
    <p:sldId id="266" r:id="rId2"/>
    <p:sldId id="267" r:id="rId3"/>
    <p:sldId id="256" r:id="rId4"/>
    <p:sldId id="270" r:id="rId5"/>
    <p:sldId id="271" r:id="rId6"/>
    <p:sldId id="268" r:id="rId7"/>
    <p:sldId id="275" r:id="rId8"/>
    <p:sldId id="280" r:id="rId9"/>
    <p:sldId id="282" r:id="rId10"/>
    <p:sldId id="279" r:id="rId11"/>
    <p:sldId id="277" r:id="rId12"/>
    <p:sldId id="278" r:id="rId13"/>
    <p:sldId id="269" r:id="rId14"/>
    <p:sldId id="258" r:id="rId15"/>
    <p:sldId id="259" r:id="rId16"/>
    <p:sldId id="260" r:id="rId17"/>
    <p:sldId id="261" r:id="rId18"/>
    <p:sldId id="262" r:id="rId19"/>
    <p:sldId id="263" r:id="rId20"/>
    <p:sldId id="274" r:id="rId21"/>
    <p:sldId id="265" r:id="rId22"/>
    <p:sldId id="283" r:id="rId23"/>
    <p:sldId id="273" r:id="rId24"/>
    <p:sldId id="272" r:id="rId25"/>
    <p:sldId id="284" r:id="rId26"/>
    <p:sldId id="285" r:id="rId27"/>
    <p:sldId id="28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22822" autoAdjust="0"/>
    <p:restoredTop sz="94660"/>
  </p:normalViewPr>
  <p:slideViewPr>
    <p:cSldViewPr snapToGrid="0" snapToObjects="1">
      <p:cViewPr>
        <p:scale>
          <a:sx n="75" d="100"/>
          <a:sy n="75" d="100"/>
        </p:scale>
        <p:origin x="-2192" y="-8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96E9CF-1F79-A041-8F4E-784FA66F82A8}" type="datetimeFigureOut">
              <a:rPr lang="en-US" smtClean="0"/>
              <a:pPr/>
              <a:t>10/2/17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321826-7C17-994C-AC16-C69674145B73}"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56247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Vanderbilt fought</a:t>
            </a:r>
            <a:r>
              <a:rPr lang="en-US" baseline="0" dirty="0" smtClean="0"/>
              <a:t> in New York for money as a young man.</a:t>
            </a:r>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881494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a:t>
            </a:r>
            <a:r>
              <a:rPr lang="en-US" baseline="0" dirty="0" smtClean="0"/>
              <a:t>  </a:t>
            </a:r>
          </a:p>
          <a:p>
            <a:r>
              <a:rPr lang="en-US" dirty="0" smtClean="0"/>
              <a:t>https://</a:t>
            </a:r>
            <a:r>
              <a:rPr lang="en-US" dirty="0" err="1" smtClean="0"/>
              <a:t>www.youtube.com/watch?v</a:t>
            </a:r>
            <a:r>
              <a:rPr lang="en-US" dirty="0" smtClean="0"/>
              <a:t>=O2BKPeHNkxU</a:t>
            </a:r>
            <a:endParaRPr lang="en-US" dirty="0"/>
          </a:p>
        </p:txBody>
      </p:sp>
      <p:sp>
        <p:nvSpPr>
          <p:cNvPr id="4" name="Slide Number Placeholder 3"/>
          <p:cNvSpPr>
            <a:spLocks noGrp="1"/>
          </p:cNvSpPr>
          <p:nvPr>
            <p:ph type="sldNum" sz="quarter" idx="10"/>
          </p:nvPr>
        </p:nvSpPr>
        <p:spPr/>
        <p:txBody>
          <a:bodyPr/>
          <a:lstStyle/>
          <a:p>
            <a:fld id="{E5321826-7C17-994C-AC16-C69674145B73}" type="slidenum">
              <a:rPr lang="en-US" smtClean="0"/>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Rectangle 2"/>
          <p:cNvSpPr>
            <a:spLocks noGrp="1" noRot="1" noChangeAspect="1" noChangeArrowheads="1" noTextEdit="1"/>
          </p:cNvSpPr>
          <p:nvPr>
            <p:ph type="sldImg"/>
          </p:nvPr>
        </p:nvSpPr>
        <p:spPr>
          <a:ln/>
        </p:spPr>
      </p:sp>
      <p:sp>
        <p:nvSpPr>
          <p:cNvPr id="10242"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a:lstStyle/>
          <a:p>
            <a:endParaRPr lang="en-US">
              <a:latin typeface="Arial"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ln/>
        </p:spPr>
      </p:sp>
      <p:sp>
        <p:nvSpPr>
          <p:cNvPr id="8194" name="Rectangle 3"/>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FAA26D3D-D897-4be2-8F04-BA451C77F1D7}">
              <ma14:placeholderFlag xmlns:ma14="http://schemas.microsoft.com/office/mac/drawingml/2011/main" xmlns:p="http://schemas.openxmlformats.org/presentationml/2006/main" xmlns:r="http://schemas.openxmlformats.org/officeDocument/2006/relationships" xmlns:a="http://schemas.openxmlformats.org/drawingml/2006/main" xmlns="" val="1"/>
            </a:ext>
          </a:extLst>
        </p:spPr>
        <p:txBody>
          <a:bodyPr/>
          <a:lstStyle/>
          <a:p>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37D24A-7C62-2640-8EB2-59811F11434C}" type="datetimeFigureOut">
              <a:rPr lang="en-US" smtClean="0"/>
              <a:pPr/>
              <a:t>10/2/17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1955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7D24A-7C62-2640-8EB2-59811F11434C}" type="datetimeFigureOut">
              <a:rPr lang="en-US" smtClean="0"/>
              <a:pPr/>
              <a:t>10/2/17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52489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7D24A-7C62-2640-8EB2-59811F11434C}" type="datetimeFigureOut">
              <a:rPr lang="en-US" smtClean="0"/>
              <a:pPr/>
              <a:t>10/2/17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6983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7D24A-7C62-2640-8EB2-59811F11434C}" type="datetimeFigureOut">
              <a:rPr lang="en-US" smtClean="0"/>
              <a:pPr/>
              <a:t>10/2/17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433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37D24A-7C62-2640-8EB2-59811F11434C}" type="datetimeFigureOut">
              <a:rPr lang="en-US" smtClean="0"/>
              <a:pPr/>
              <a:t>10/2/17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0431296"/>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37D24A-7C62-2640-8EB2-59811F11434C}" type="datetimeFigureOut">
              <a:rPr lang="en-US" smtClean="0"/>
              <a:pPr/>
              <a:t>10/2/17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39655867"/>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37D24A-7C62-2640-8EB2-59811F11434C}" type="datetimeFigureOut">
              <a:rPr lang="en-US" smtClean="0"/>
              <a:pPr/>
              <a:t>10/2/17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88551550"/>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37D24A-7C62-2640-8EB2-59811F11434C}" type="datetimeFigureOut">
              <a:rPr lang="en-US" smtClean="0"/>
              <a:pPr/>
              <a:t>10/2/17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7141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37D24A-7C62-2640-8EB2-59811F11434C}" type="datetimeFigureOut">
              <a:rPr lang="en-US" smtClean="0"/>
              <a:pPr/>
              <a:t>10/2/17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7258104"/>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7D24A-7C62-2640-8EB2-59811F11434C}" type="datetimeFigureOut">
              <a:rPr lang="en-US" smtClean="0"/>
              <a:pPr/>
              <a:t>10/2/17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7252329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7D24A-7C62-2640-8EB2-59811F11434C}" type="datetimeFigureOut">
              <a:rPr lang="en-US" smtClean="0"/>
              <a:pPr/>
              <a:t>10/2/17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08248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37D24A-7C62-2640-8EB2-59811F11434C}" type="datetimeFigureOut">
              <a:rPr lang="en-US" smtClean="0"/>
              <a:pPr/>
              <a:t>10/2/17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C05A3-1ABE-D743-9D06-3A9E467EB9E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8112524"/>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5682"/>
            <a:ext cx="7772400" cy="1470025"/>
          </a:xfrm>
          <a:ln w="38100" cmpd="sng">
            <a:solidFill>
              <a:schemeClr val="tx1"/>
            </a:solidFill>
          </a:ln>
        </p:spPr>
        <p:txBody>
          <a:bodyPr/>
          <a:lstStyle/>
          <a:p>
            <a:r>
              <a:rPr lang="en-US" dirty="0" smtClean="0"/>
              <a:t>Do Now</a:t>
            </a:r>
            <a:endParaRPr lang="en-US" dirty="0"/>
          </a:p>
        </p:txBody>
      </p:sp>
      <p:sp>
        <p:nvSpPr>
          <p:cNvPr id="3" name="Subtitle 2"/>
          <p:cNvSpPr>
            <a:spLocks noGrp="1"/>
          </p:cNvSpPr>
          <p:nvPr>
            <p:ph type="subTitle" idx="1"/>
          </p:nvPr>
        </p:nvSpPr>
        <p:spPr>
          <a:xfrm>
            <a:off x="685800" y="1685707"/>
            <a:ext cx="7920318" cy="4513508"/>
          </a:xfrm>
        </p:spPr>
        <p:txBody>
          <a:bodyPr>
            <a:normAutofit/>
          </a:bodyPr>
          <a:lstStyle/>
          <a:p>
            <a:pPr marL="457200" indent="-457200" algn="l">
              <a:buFont typeface="Arial"/>
              <a:buChar char="•"/>
            </a:pPr>
            <a:r>
              <a:rPr lang="en-US" sz="4000" dirty="0" smtClean="0">
                <a:solidFill>
                  <a:schemeClr val="tx1"/>
                </a:solidFill>
              </a:rPr>
              <a:t>Name three top industrialists during any time in history.</a:t>
            </a:r>
          </a:p>
          <a:p>
            <a:pPr marL="457200" indent="-457200" algn="l">
              <a:buFont typeface="Arial"/>
              <a:buChar char="•"/>
            </a:pPr>
            <a:r>
              <a:rPr lang="en-US" sz="4000" dirty="0" smtClean="0">
                <a:solidFill>
                  <a:schemeClr val="tx1"/>
                </a:solidFill>
              </a:rPr>
              <a:t>What are the top traits of these successful people?</a:t>
            </a:r>
            <a:endParaRPr lang="en-US" sz="4000"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60456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H="1">
            <a:off x="3850106" y="2821807"/>
            <a:ext cx="152400"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002505" y="2821807"/>
            <a:ext cx="182145"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29" name="TextBox 28"/>
          <p:cNvSpPr txBox="1"/>
          <p:nvPr/>
        </p:nvSpPr>
        <p:spPr>
          <a:xfrm>
            <a:off x="3033114" y="4324632"/>
            <a:ext cx="2303072" cy="369332"/>
          </a:xfrm>
          <a:prstGeom prst="rect">
            <a:avLst/>
          </a:prstGeom>
          <a:noFill/>
        </p:spPr>
        <p:txBody>
          <a:bodyPr wrap="none" rtlCol="0">
            <a:spAutoFit/>
          </a:bodyPr>
          <a:lstStyle/>
          <a:p>
            <a:r>
              <a:rPr lang="en-US" dirty="0" smtClean="0"/>
              <a:t>Owner keeps this part.</a:t>
            </a:r>
            <a:endParaRPr lang="en-US" dirty="0"/>
          </a:p>
        </p:txBody>
      </p:sp>
      <p:sp>
        <p:nvSpPr>
          <p:cNvPr id="16" name="TextBox 15"/>
          <p:cNvSpPr txBox="1"/>
          <p:nvPr/>
        </p:nvSpPr>
        <p:spPr>
          <a:xfrm>
            <a:off x="8396296" y="6488668"/>
            <a:ext cx="707195" cy="369332"/>
          </a:xfrm>
          <a:prstGeom prst="rect">
            <a:avLst/>
          </a:prstGeom>
          <a:noFill/>
        </p:spPr>
        <p:txBody>
          <a:bodyPr wrap="none" rtlCol="0">
            <a:spAutoFit/>
          </a:bodyPr>
          <a:lstStyle/>
          <a:p>
            <a:r>
              <a:rPr lang="en-US" dirty="0" err="1" smtClean="0"/>
              <a:t>OneA</a:t>
            </a:r>
            <a:endParaRPr lang="en-US" dirty="0" smtClean="0"/>
          </a:p>
          <a:p>
            <a:endParaRPr lang="en-US" dirty="0"/>
          </a:p>
        </p:txBody>
      </p:sp>
      <p:cxnSp>
        <p:nvCxnSpPr>
          <p:cNvPr id="8" name="Straight Arrow Connector 7"/>
          <p:cNvCxnSpPr/>
          <p:nvPr/>
        </p:nvCxnSpPr>
        <p:spPr>
          <a:xfrm rot="10800000" flipV="1">
            <a:off x="4184650" y="1808914"/>
            <a:ext cx="1750876" cy="885213"/>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a:endCxn id="2" idx="4"/>
          </p:cNvCxnSpPr>
          <p:nvPr/>
        </p:nvCxnSpPr>
        <p:spPr>
          <a:xfrm rot="16200000" flipV="1">
            <a:off x="3471801" y="3794721"/>
            <a:ext cx="1059398" cy="424"/>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336186" y="1439582"/>
            <a:ext cx="2166804" cy="369332"/>
          </a:xfrm>
          <a:prstGeom prst="rect">
            <a:avLst/>
          </a:prstGeom>
          <a:noFill/>
        </p:spPr>
        <p:txBody>
          <a:bodyPr wrap="none" rtlCol="0">
            <a:spAutoFit/>
          </a:bodyPr>
          <a:lstStyle/>
          <a:p>
            <a:r>
              <a:rPr lang="en-US" dirty="0" smtClean="0"/>
              <a:t>Owner sells this part.</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242164" y="2130855"/>
            <a:ext cx="1520682" cy="1381903"/>
          </a:xfrm>
          <a:prstGeom prst="ellipse">
            <a:avLst/>
          </a:prstGeom>
          <a:noFill/>
          <a:ln w="38100" cmpd="sng">
            <a:solidFill>
              <a:schemeClr val="tx2">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H="1">
            <a:off x="3850106" y="2821807"/>
            <a:ext cx="152400"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002505" y="2821807"/>
            <a:ext cx="182145"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2912533" y="3200400"/>
            <a:ext cx="937574" cy="1803400"/>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184650" y="3234267"/>
            <a:ext cx="971550" cy="1769533"/>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29" name="TextBox 28"/>
          <p:cNvSpPr txBox="1"/>
          <p:nvPr/>
        </p:nvSpPr>
        <p:spPr>
          <a:xfrm>
            <a:off x="3567899" y="2469408"/>
            <a:ext cx="903425" cy="369332"/>
          </a:xfrm>
          <a:prstGeom prst="rect">
            <a:avLst/>
          </a:prstGeom>
          <a:noFill/>
        </p:spPr>
        <p:txBody>
          <a:bodyPr wrap="none" rtlCol="0">
            <a:spAutoFit/>
          </a:bodyPr>
          <a:lstStyle/>
          <a:p>
            <a:r>
              <a:rPr lang="en-US" dirty="0" smtClean="0"/>
              <a:t>Current</a:t>
            </a:r>
            <a:endParaRPr lang="en-US" dirty="0"/>
          </a:p>
        </p:txBody>
      </p:sp>
      <p:sp>
        <p:nvSpPr>
          <p:cNvPr id="30" name="TextBox 29"/>
          <p:cNvSpPr txBox="1"/>
          <p:nvPr/>
        </p:nvSpPr>
        <p:spPr>
          <a:xfrm>
            <a:off x="6206066" y="2035430"/>
            <a:ext cx="2529076" cy="2677656"/>
          </a:xfrm>
          <a:prstGeom prst="rect">
            <a:avLst/>
          </a:prstGeom>
          <a:noFill/>
        </p:spPr>
        <p:txBody>
          <a:bodyPr wrap="square" rtlCol="0">
            <a:spAutoFit/>
          </a:bodyPr>
          <a:lstStyle/>
          <a:p>
            <a:r>
              <a:rPr lang="en-US" sz="2400" dirty="0" smtClean="0"/>
              <a:t>“Now I own a </a:t>
            </a:r>
            <a:r>
              <a:rPr lang="en-US" sz="2400" i="1" dirty="0" smtClean="0"/>
              <a:t>part</a:t>
            </a:r>
            <a:r>
              <a:rPr lang="en-US" sz="2400" dirty="0" smtClean="0"/>
              <a:t> of the business…not all of it. I want my part to be bigger than the whole ‘pie’ I had before.”</a:t>
            </a:r>
            <a:endParaRPr lang="en-US" sz="2400" dirty="0"/>
          </a:p>
        </p:txBody>
      </p:sp>
      <p:sp>
        <p:nvSpPr>
          <p:cNvPr id="16" name="TextBox 15"/>
          <p:cNvSpPr txBox="1"/>
          <p:nvPr/>
        </p:nvSpPr>
        <p:spPr>
          <a:xfrm>
            <a:off x="8396296" y="6488668"/>
            <a:ext cx="725567" cy="369332"/>
          </a:xfrm>
          <a:prstGeom prst="rect">
            <a:avLst/>
          </a:prstGeom>
          <a:noFill/>
        </p:spPr>
        <p:txBody>
          <a:bodyPr wrap="none" rtlCol="0">
            <a:spAutoFit/>
          </a:bodyPr>
          <a:lstStyle/>
          <a:p>
            <a:r>
              <a:rPr lang="en-US" dirty="0" smtClean="0"/>
              <a:t>Three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242164" y="2130855"/>
            <a:ext cx="1520682" cy="1381903"/>
          </a:xfrm>
          <a:prstGeom prst="ellipse">
            <a:avLst/>
          </a:prstGeom>
          <a:noFill/>
          <a:ln w="38100" cmpd="sng">
            <a:solidFill>
              <a:schemeClr val="tx2">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1594888" y="644985"/>
            <a:ext cx="4875708" cy="4615669"/>
          </a:xfrm>
          <a:prstGeom prst="ellipse">
            <a:avLst/>
          </a:prstGeom>
          <a:noFill/>
          <a:ln w="38100" cmpd="sng">
            <a:solidFill>
              <a:srgbClr val="FFFF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H="1">
            <a:off x="3850106" y="2821807"/>
            <a:ext cx="152400"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002505" y="2821807"/>
            <a:ext cx="182145" cy="37859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2912533" y="3200400"/>
            <a:ext cx="937574" cy="1803400"/>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184650" y="3234267"/>
            <a:ext cx="971550" cy="1769533"/>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28" name="TextBox 27"/>
          <p:cNvSpPr txBox="1"/>
          <p:nvPr/>
        </p:nvSpPr>
        <p:spPr>
          <a:xfrm>
            <a:off x="4762846" y="2498641"/>
            <a:ext cx="1031239" cy="646331"/>
          </a:xfrm>
          <a:prstGeom prst="rect">
            <a:avLst/>
          </a:prstGeom>
          <a:noFill/>
        </p:spPr>
        <p:txBody>
          <a:bodyPr wrap="none" rtlCol="0">
            <a:spAutoFit/>
          </a:bodyPr>
          <a:lstStyle/>
          <a:p>
            <a:r>
              <a:rPr lang="en-US" dirty="0" smtClean="0"/>
              <a:t>Potential</a:t>
            </a:r>
          </a:p>
          <a:p>
            <a:r>
              <a:rPr lang="en-US" dirty="0" smtClean="0"/>
              <a:t>alone</a:t>
            </a:r>
            <a:endParaRPr lang="en-US" dirty="0"/>
          </a:p>
        </p:txBody>
      </p:sp>
      <p:sp>
        <p:nvSpPr>
          <p:cNvPr id="29" name="TextBox 28"/>
          <p:cNvSpPr txBox="1"/>
          <p:nvPr/>
        </p:nvSpPr>
        <p:spPr>
          <a:xfrm>
            <a:off x="3567899" y="2469408"/>
            <a:ext cx="903425" cy="369332"/>
          </a:xfrm>
          <a:prstGeom prst="rect">
            <a:avLst/>
          </a:prstGeom>
          <a:noFill/>
        </p:spPr>
        <p:txBody>
          <a:bodyPr wrap="none" rtlCol="0">
            <a:spAutoFit/>
          </a:bodyPr>
          <a:lstStyle/>
          <a:p>
            <a:r>
              <a:rPr lang="en-US" dirty="0" smtClean="0"/>
              <a:t>Current</a:t>
            </a:r>
            <a:endParaRPr lang="en-US" dirty="0"/>
          </a:p>
        </p:txBody>
      </p:sp>
      <p:cxnSp>
        <p:nvCxnSpPr>
          <p:cNvPr id="32" name="Straight Arrow Connector 31"/>
          <p:cNvCxnSpPr/>
          <p:nvPr/>
        </p:nvCxnSpPr>
        <p:spPr>
          <a:xfrm flipV="1">
            <a:off x="1845733" y="2963333"/>
            <a:ext cx="1938867" cy="1761067"/>
          </a:xfrm>
          <a:prstGeom prst="straightConnector1">
            <a:avLst/>
          </a:prstGeom>
          <a:ln w="19050" cmpd="sng">
            <a:solidFill>
              <a:srgbClr val="FF0000"/>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1998133" y="4377267"/>
            <a:ext cx="1938867" cy="499534"/>
          </a:xfrm>
          <a:prstGeom prst="straightConnector1">
            <a:avLst/>
          </a:prstGeom>
          <a:ln w="19050" cmpd="sng">
            <a:solidFill>
              <a:srgbClr val="FF0000"/>
            </a:solidFill>
            <a:prstDash val="dot"/>
            <a:tailEnd type="arrow"/>
          </a:ln>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504152" y="4752315"/>
            <a:ext cx="1286933" cy="5362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Compare areas</a:t>
            </a:r>
            <a:endParaRPr lang="en-US" dirty="0">
              <a:solidFill>
                <a:schemeClr val="tx1"/>
              </a:solidFill>
            </a:endParaRPr>
          </a:p>
        </p:txBody>
      </p:sp>
      <p:sp>
        <p:nvSpPr>
          <p:cNvPr id="16" name="TextBox 15"/>
          <p:cNvSpPr txBox="1"/>
          <p:nvPr/>
        </p:nvSpPr>
        <p:spPr>
          <a:xfrm>
            <a:off x="8396296" y="6488668"/>
            <a:ext cx="611052" cy="369332"/>
          </a:xfrm>
          <a:prstGeom prst="rect">
            <a:avLst/>
          </a:prstGeom>
          <a:noFill/>
        </p:spPr>
        <p:txBody>
          <a:bodyPr wrap="none" rtlCol="0">
            <a:spAutoFit/>
          </a:bodyPr>
          <a:lstStyle/>
          <a:p>
            <a:r>
              <a:rPr lang="en-US" dirty="0" smtClean="0"/>
              <a:t>Four</a:t>
            </a:r>
            <a:endParaRPr lang="en-US" dirty="0"/>
          </a:p>
        </p:txBody>
      </p:sp>
      <p:sp>
        <p:nvSpPr>
          <p:cNvPr id="17" name="Rectangle 16"/>
          <p:cNvSpPr/>
          <p:nvPr/>
        </p:nvSpPr>
        <p:spPr>
          <a:xfrm>
            <a:off x="6930210" y="930526"/>
            <a:ext cx="1716505" cy="1200329"/>
          </a:xfrm>
          <a:prstGeom prst="rect">
            <a:avLst/>
          </a:prstGeom>
        </p:spPr>
        <p:txBody>
          <a:bodyPr wrap="square">
            <a:spAutoFit/>
          </a:bodyPr>
          <a:lstStyle/>
          <a:p>
            <a:r>
              <a:rPr lang="en-US" dirty="0" smtClean="0"/>
              <a:t>Value of owner’s share </a:t>
            </a:r>
            <a:r>
              <a:rPr lang="en-US" i="1" dirty="0" smtClean="0"/>
              <a:t>with</a:t>
            </a:r>
            <a:r>
              <a:rPr lang="en-US" dirty="0" smtClean="0"/>
              <a:t> investor capital. </a:t>
            </a:r>
            <a:endParaRPr lang="en-US" dirty="0"/>
          </a:p>
        </p:txBody>
      </p:sp>
      <p:sp>
        <p:nvSpPr>
          <p:cNvPr id="18" name="TextBox 17"/>
          <p:cNvSpPr txBox="1"/>
          <p:nvPr/>
        </p:nvSpPr>
        <p:spPr>
          <a:xfrm>
            <a:off x="5794085" y="4429149"/>
            <a:ext cx="1574988" cy="923330"/>
          </a:xfrm>
          <a:prstGeom prst="rect">
            <a:avLst/>
          </a:prstGeom>
          <a:noFill/>
        </p:spPr>
        <p:txBody>
          <a:bodyPr wrap="square" rtlCol="0">
            <a:spAutoFit/>
          </a:bodyPr>
          <a:lstStyle/>
          <a:p>
            <a:r>
              <a:rPr lang="en-US" dirty="0" smtClean="0"/>
              <a:t>Potential</a:t>
            </a:r>
          </a:p>
          <a:p>
            <a:r>
              <a:rPr lang="en-US" dirty="0" smtClean="0"/>
              <a:t>With investor capital</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815116" y="1630375"/>
            <a:ext cx="4170368" cy="3785652"/>
          </a:xfrm>
          <a:prstGeom prst="rect">
            <a:avLst/>
          </a:prstGeom>
          <a:noFill/>
        </p:spPr>
        <p:txBody>
          <a:bodyPr wrap="square" rtlCol="0">
            <a:spAutoFit/>
          </a:bodyPr>
          <a:lstStyle/>
          <a:p>
            <a:r>
              <a:rPr lang="en-US" sz="4000" dirty="0" smtClean="0"/>
              <a:t>Monopoly</a:t>
            </a:r>
          </a:p>
          <a:p>
            <a:endParaRPr lang="en-US" sz="4000" dirty="0"/>
          </a:p>
          <a:p>
            <a:endParaRPr lang="en-US" sz="4000" dirty="0" smtClean="0"/>
          </a:p>
          <a:p>
            <a:r>
              <a:rPr lang="en-US" sz="4000" dirty="0" smtClean="0"/>
              <a:t>One company controls the market</a:t>
            </a:r>
            <a:r>
              <a:rPr lang="en-US" dirty="0" smtClean="0"/>
              <a:t>.</a:t>
            </a:r>
            <a:endParaRPr lang="en-US" dirty="0"/>
          </a:p>
        </p:txBody>
      </p:sp>
      <p:pic>
        <p:nvPicPr>
          <p:cNvPr id="3" name="Picture 2" descr="image_monopoly.jpe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985484" y="985807"/>
            <a:ext cx="3727750" cy="567355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3603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5959"/>
          </a:xfrm>
        </p:spPr>
        <p:txBody>
          <a:bodyPr/>
          <a:lstStyle/>
          <a:p>
            <a:r>
              <a:rPr lang="en-US" dirty="0" smtClean="0"/>
              <a:t>Titans of American industry</a:t>
            </a:r>
            <a:endParaRPr lang="en-US" dirty="0"/>
          </a:p>
        </p:txBody>
      </p:sp>
      <p:sp>
        <p:nvSpPr>
          <p:cNvPr id="3" name="Content Placeholder 2"/>
          <p:cNvSpPr>
            <a:spLocks noGrp="1"/>
          </p:cNvSpPr>
          <p:nvPr>
            <p:ph idx="1"/>
          </p:nvPr>
        </p:nvSpPr>
        <p:spPr/>
        <p:txBody>
          <a:bodyPr/>
          <a:lstStyle/>
          <a:p>
            <a:pPr marL="0" indent="0">
              <a:buNone/>
            </a:pPr>
            <a:r>
              <a:rPr lang="en-US" dirty="0" smtClean="0"/>
              <a:t>Vanderbilt</a:t>
            </a:r>
          </a:p>
          <a:p>
            <a:pPr marL="0" indent="0">
              <a:buNone/>
            </a:pPr>
            <a:r>
              <a:rPr lang="en-US" dirty="0" smtClean="0"/>
              <a:t>	--water transportation </a:t>
            </a:r>
          </a:p>
          <a:p>
            <a:pPr marL="0" indent="0">
              <a:buNone/>
            </a:pPr>
            <a:r>
              <a:rPr lang="en-US" dirty="0" smtClean="0"/>
              <a:t>	--railroads</a:t>
            </a:r>
            <a:endParaRPr lang="en-US" dirty="0"/>
          </a:p>
        </p:txBody>
      </p:sp>
      <p:pic>
        <p:nvPicPr>
          <p:cNvPr id="4" name="Picture 3" descr="image_Vanderbilt.jpe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067300" y="1383911"/>
            <a:ext cx="3619500" cy="2247900"/>
          </a:xfrm>
          <a:prstGeom prst="rect">
            <a:avLst/>
          </a:prstGeom>
        </p:spPr>
      </p:pic>
      <p:pic>
        <p:nvPicPr>
          <p:cNvPr id="5" name="Picture 4" descr="image_Vanderbilt empire.jp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92200" y="3279706"/>
            <a:ext cx="3626648" cy="357829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086613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Titans of American industry</a:t>
            </a:r>
            <a:endParaRPr lang="en-US" dirty="0"/>
          </a:p>
        </p:txBody>
      </p:sp>
      <p:sp>
        <p:nvSpPr>
          <p:cNvPr id="3" name="Content Placeholder 2"/>
          <p:cNvSpPr>
            <a:spLocks noGrp="1"/>
          </p:cNvSpPr>
          <p:nvPr>
            <p:ph idx="1"/>
          </p:nvPr>
        </p:nvSpPr>
        <p:spPr/>
        <p:txBody>
          <a:bodyPr/>
          <a:lstStyle/>
          <a:p>
            <a:pPr marL="0" indent="0">
              <a:buNone/>
            </a:pPr>
            <a:r>
              <a:rPr lang="en-US" dirty="0" smtClean="0"/>
              <a:t>Rockefeller</a:t>
            </a:r>
          </a:p>
          <a:p>
            <a:pPr marL="400050" lvl="1" indent="0">
              <a:buNone/>
            </a:pPr>
            <a:r>
              <a:rPr lang="en-US" dirty="0" smtClean="0"/>
              <a:t>--</a:t>
            </a:r>
            <a:r>
              <a:rPr lang="en-US" sz="3200" dirty="0" smtClean="0"/>
              <a:t>kerosene </a:t>
            </a:r>
            <a:r>
              <a:rPr lang="en-US" sz="3200" i="1" dirty="0" smtClean="0"/>
              <a:t>refined</a:t>
            </a:r>
            <a:r>
              <a:rPr lang="en-US" sz="3200" dirty="0" smtClean="0"/>
              <a:t> from oil</a:t>
            </a:r>
          </a:p>
          <a:p>
            <a:pPr marL="0" indent="0">
              <a:buNone/>
            </a:pPr>
            <a:r>
              <a:rPr lang="en-US" dirty="0" smtClean="0"/>
              <a:t>	--oil to fuel railroads</a:t>
            </a:r>
            <a:endParaRPr lang="en-US" dirty="0"/>
          </a:p>
        </p:txBody>
      </p:sp>
      <p:pic>
        <p:nvPicPr>
          <p:cNvPr id="4" name="Picture 3" descr="image_Rockefeller.jpe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520251" y="1417638"/>
            <a:ext cx="2374900" cy="3429000"/>
          </a:xfrm>
          <a:prstGeom prst="rect">
            <a:avLst/>
          </a:prstGeom>
        </p:spPr>
      </p:pic>
      <p:pic>
        <p:nvPicPr>
          <p:cNvPr id="5" name="Picture 25" descr="ch14_06"/>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57200" y="3451922"/>
            <a:ext cx="4660976" cy="305127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693352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Titans of American industry</a:t>
            </a:r>
            <a:endParaRPr lang="en-US" dirty="0"/>
          </a:p>
        </p:txBody>
      </p:sp>
      <p:sp>
        <p:nvSpPr>
          <p:cNvPr id="3" name="Content Placeholder 2"/>
          <p:cNvSpPr>
            <a:spLocks noGrp="1"/>
          </p:cNvSpPr>
          <p:nvPr>
            <p:ph idx="1"/>
          </p:nvPr>
        </p:nvSpPr>
        <p:spPr/>
        <p:txBody>
          <a:bodyPr/>
          <a:lstStyle/>
          <a:p>
            <a:pPr marL="0" indent="0">
              <a:buNone/>
            </a:pPr>
            <a:r>
              <a:rPr lang="en-US" dirty="0" smtClean="0"/>
              <a:t>Carnegie</a:t>
            </a:r>
          </a:p>
          <a:p>
            <a:pPr marL="0" indent="0">
              <a:buNone/>
            </a:pPr>
            <a:r>
              <a:rPr lang="en-US" dirty="0" smtClean="0"/>
              <a:t>	--telegraph</a:t>
            </a:r>
          </a:p>
          <a:p>
            <a:pPr marL="0" indent="0">
              <a:buNone/>
            </a:pPr>
            <a:r>
              <a:rPr lang="en-US" dirty="0" smtClean="0"/>
              <a:t>	--railroad</a:t>
            </a:r>
          </a:p>
          <a:p>
            <a:pPr marL="0" indent="0">
              <a:buNone/>
            </a:pPr>
            <a:r>
              <a:rPr lang="en-US" dirty="0" smtClean="0"/>
              <a:t>	--steel </a:t>
            </a:r>
            <a:endParaRPr lang="en-US" dirty="0"/>
          </a:p>
        </p:txBody>
      </p:sp>
      <p:pic>
        <p:nvPicPr>
          <p:cNvPr id="4" name="Picture 3" descr="image_Carnegie.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852789" y="1333857"/>
            <a:ext cx="2995080" cy="3813735"/>
          </a:xfrm>
          <a:prstGeom prst="rect">
            <a:avLst/>
          </a:prstGeom>
        </p:spPr>
      </p:pic>
      <p:pic>
        <p:nvPicPr>
          <p:cNvPr id="5" name="Picture 4" descr="image_Carnegie plant.jpe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0605" y="4156016"/>
            <a:ext cx="3276600" cy="24765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668805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Titans of American industry</a:t>
            </a:r>
            <a:endParaRPr lang="en-US" dirty="0"/>
          </a:p>
        </p:txBody>
      </p:sp>
      <p:sp>
        <p:nvSpPr>
          <p:cNvPr id="3" name="Content Placeholder 2"/>
          <p:cNvSpPr>
            <a:spLocks noGrp="1"/>
          </p:cNvSpPr>
          <p:nvPr>
            <p:ph idx="1"/>
          </p:nvPr>
        </p:nvSpPr>
        <p:spPr/>
        <p:txBody>
          <a:bodyPr/>
          <a:lstStyle/>
          <a:p>
            <a:pPr marL="0" indent="0">
              <a:buNone/>
            </a:pPr>
            <a:r>
              <a:rPr lang="en-US" dirty="0" smtClean="0"/>
              <a:t>Morgan</a:t>
            </a:r>
          </a:p>
          <a:p>
            <a:pPr marL="0" indent="0">
              <a:buNone/>
            </a:pPr>
            <a:r>
              <a:rPr lang="en-US" dirty="0"/>
              <a:t>	</a:t>
            </a:r>
            <a:r>
              <a:rPr lang="en-US" dirty="0" smtClean="0"/>
              <a:t>--finance</a:t>
            </a:r>
            <a:endParaRPr lang="en-US" dirty="0"/>
          </a:p>
        </p:txBody>
      </p:sp>
      <p:pic>
        <p:nvPicPr>
          <p:cNvPr id="4" name="Picture 3" descr="image_Morgan.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848368" y="1417638"/>
            <a:ext cx="3283844" cy="3966390"/>
          </a:xfrm>
          <a:prstGeom prst="rect">
            <a:avLst/>
          </a:prstGeom>
        </p:spPr>
      </p:pic>
      <p:pic>
        <p:nvPicPr>
          <p:cNvPr id="5" name="Picture 4" descr="image_Morgan power.jp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76820" y="3498418"/>
            <a:ext cx="4671547" cy="262774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591714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a:ln w="38100" cmpd="sng">
            <a:solidFill>
              <a:schemeClr val="tx1"/>
            </a:solidFill>
          </a:ln>
        </p:spPr>
        <p:txBody>
          <a:bodyPr>
            <a:normAutofit fontScale="90000"/>
          </a:bodyPr>
          <a:lstStyle/>
          <a:p>
            <a:r>
              <a:rPr lang="en-US" dirty="0" smtClean="0"/>
              <a:t>What paths did industrialists take to achieve monopoly (total control)?</a:t>
            </a:r>
            <a:endParaRPr lang="en-US" dirty="0"/>
          </a:p>
        </p:txBody>
      </p:sp>
      <p:pic>
        <p:nvPicPr>
          <p:cNvPr id="4" name="Content Placeholder 3" descr="image_Horizontal_Business_Integration.jpg"/>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23611" b="23611"/>
          <a:stretch>
            <a:fillRect/>
          </a:stretch>
        </p:blipFill>
        <p:spPr>
          <a:xfrm>
            <a:off x="457200" y="1763079"/>
            <a:ext cx="8229600" cy="509492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77671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smtClean="0"/>
              <a:t>What paths did industrialists take to achieve monopoly (total control)?</a:t>
            </a:r>
            <a:endParaRPr lang="en-US" dirty="0"/>
          </a:p>
        </p:txBody>
      </p:sp>
      <p:pic>
        <p:nvPicPr>
          <p:cNvPr id="4" name="Content Placeholder 3" descr="image_Vertical_Business_Integration.jpg"/>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22502" b="22502"/>
          <a:stretch>
            <a:fillRect/>
          </a:stretch>
        </p:blipFill>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19308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lstStyle/>
          <a:p>
            <a:r>
              <a:rPr lang="en-US" dirty="0" smtClean="0"/>
              <a:t>Do Now</a:t>
            </a:r>
            <a:endParaRPr lang="en-US" dirty="0"/>
          </a:p>
        </p:txBody>
      </p:sp>
      <p:sp>
        <p:nvSpPr>
          <p:cNvPr id="3" name="Content Placeholder 2"/>
          <p:cNvSpPr>
            <a:spLocks noGrp="1"/>
          </p:cNvSpPr>
          <p:nvPr>
            <p:ph idx="1"/>
          </p:nvPr>
        </p:nvSpPr>
        <p:spPr/>
        <p:txBody>
          <a:bodyPr>
            <a:normAutofit/>
          </a:bodyPr>
          <a:lstStyle/>
          <a:p>
            <a:r>
              <a:rPr lang="en-US" sz="4000" dirty="0" smtClean="0"/>
              <a:t>Compare current business titans to the titans around 1900.</a:t>
            </a:r>
          </a:p>
          <a:p>
            <a:r>
              <a:rPr lang="en-US" sz="4000" dirty="0" smtClean="0"/>
              <a:t>What is different?</a:t>
            </a:r>
          </a:p>
          <a:p>
            <a:r>
              <a:rPr lang="en-US" sz="4000" dirty="0" smtClean="0"/>
              <a:t>What is the same?</a:t>
            </a:r>
            <a:endParaRPr lang="en-US" sz="4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98980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7" name="TextBox 3"/>
          <p:cNvSpPr txBox="1">
            <a:spLocks noChangeArrowheads="1"/>
          </p:cNvSpPr>
          <p:nvPr/>
        </p:nvSpPr>
        <p:spPr bwMode="auto">
          <a:xfrm>
            <a:off x="533400" y="2514600"/>
            <a:ext cx="7696200" cy="3667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1800" dirty="0"/>
              <a:t>http://</a:t>
            </a:r>
            <a:r>
              <a:rPr lang="en-US" sz="1800" dirty="0" err="1"/>
              <a:t>www.youtube.com/watch?v</a:t>
            </a:r>
            <a:r>
              <a:rPr lang="en-US" sz="1800" dirty="0"/>
              <a:t>=S4KrIMZpwCY&amp;feature=related</a:t>
            </a:r>
          </a:p>
        </p:txBody>
      </p:sp>
      <p:sp>
        <p:nvSpPr>
          <p:cNvPr id="9218" name="TextBox 4"/>
          <p:cNvSpPr txBox="1">
            <a:spLocks noChangeArrowheads="1"/>
          </p:cNvSpPr>
          <p:nvPr/>
        </p:nvSpPr>
        <p:spPr bwMode="auto">
          <a:xfrm>
            <a:off x="762000" y="1752600"/>
            <a:ext cx="5084763" cy="5794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a:t>Henry Ford—assembly line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859709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TextBox 3"/>
          <p:cNvSpPr txBox="1">
            <a:spLocks noChangeArrowheads="1"/>
          </p:cNvSpPr>
          <p:nvPr/>
        </p:nvSpPr>
        <p:spPr bwMode="auto">
          <a:xfrm>
            <a:off x="1028700" y="1938213"/>
            <a:ext cx="2362200" cy="107791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dirty="0"/>
              <a:t>Regular Company</a:t>
            </a:r>
          </a:p>
        </p:txBody>
      </p:sp>
      <p:sp>
        <p:nvSpPr>
          <p:cNvPr id="10242" name="TextBox 4"/>
          <p:cNvSpPr txBox="1">
            <a:spLocks noChangeArrowheads="1"/>
          </p:cNvSpPr>
          <p:nvPr/>
        </p:nvSpPr>
        <p:spPr bwMode="auto">
          <a:xfrm>
            <a:off x="5562600" y="2224334"/>
            <a:ext cx="1104900" cy="5842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dirty="0"/>
              <a:t>Trust</a:t>
            </a:r>
          </a:p>
        </p:txBody>
      </p:sp>
      <p:sp>
        <p:nvSpPr>
          <p:cNvPr id="7" name="Rectangle 6"/>
          <p:cNvSpPr/>
          <p:nvPr/>
        </p:nvSpPr>
        <p:spPr>
          <a:xfrm>
            <a:off x="1524000" y="3352800"/>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Board of Directors</a:t>
            </a:r>
          </a:p>
        </p:txBody>
      </p:sp>
      <p:sp>
        <p:nvSpPr>
          <p:cNvPr id="18" name="Rectangle 17"/>
          <p:cNvSpPr/>
          <p:nvPr/>
        </p:nvSpPr>
        <p:spPr>
          <a:xfrm>
            <a:off x="4038600" y="4413333"/>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Company</a:t>
            </a:r>
          </a:p>
        </p:txBody>
      </p:sp>
      <p:sp>
        <p:nvSpPr>
          <p:cNvPr id="19" name="Rectangle 18"/>
          <p:cNvSpPr/>
          <p:nvPr/>
        </p:nvSpPr>
        <p:spPr>
          <a:xfrm>
            <a:off x="5410200" y="3581400"/>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Board of Directors</a:t>
            </a:r>
          </a:p>
        </p:txBody>
      </p:sp>
      <p:sp>
        <p:nvSpPr>
          <p:cNvPr id="20" name="Rectangle 19"/>
          <p:cNvSpPr/>
          <p:nvPr/>
        </p:nvSpPr>
        <p:spPr>
          <a:xfrm>
            <a:off x="5562600" y="4410595"/>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Company</a:t>
            </a:r>
          </a:p>
        </p:txBody>
      </p:sp>
      <p:sp>
        <p:nvSpPr>
          <p:cNvPr id="21" name="Rectangle 20"/>
          <p:cNvSpPr/>
          <p:nvPr/>
        </p:nvSpPr>
        <p:spPr>
          <a:xfrm>
            <a:off x="1525589" y="4413333"/>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Company</a:t>
            </a:r>
          </a:p>
        </p:txBody>
      </p:sp>
      <p:sp>
        <p:nvSpPr>
          <p:cNvPr id="22" name="Rectangle 21"/>
          <p:cNvSpPr/>
          <p:nvPr/>
        </p:nvSpPr>
        <p:spPr>
          <a:xfrm>
            <a:off x="7315200" y="4410595"/>
            <a:ext cx="1371600" cy="457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ln>
                  <a:solidFill>
                    <a:schemeClr val="tx1"/>
                  </a:solidFill>
                </a:ln>
              </a:rPr>
              <a:t>Company</a:t>
            </a:r>
          </a:p>
        </p:txBody>
      </p:sp>
      <p:cxnSp>
        <p:nvCxnSpPr>
          <p:cNvPr id="24" name="Straight Connector 23"/>
          <p:cNvCxnSpPr>
            <a:stCxn id="7" idx="2"/>
            <a:endCxn id="21" idx="0"/>
          </p:cNvCxnSpPr>
          <p:nvPr/>
        </p:nvCxnSpPr>
        <p:spPr>
          <a:xfrm>
            <a:off x="2209800" y="3810000"/>
            <a:ext cx="1589" cy="6033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170612" y="4038600"/>
            <a:ext cx="0" cy="48353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9" idx="1"/>
          </p:cNvCxnSpPr>
          <p:nvPr/>
        </p:nvCxnSpPr>
        <p:spPr>
          <a:xfrm flipH="1">
            <a:off x="4457700" y="3810000"/>
            <a:ext cx="952500" cy="60333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19" idx="3"/>
          </p:cNvCxnSpPr>
          <p:nvPr/>
        </p:nvCxnSpPr>
        <p:spPr>
          <a:xfrm>
            <a:off x="6781800" y="3810000"/>
            <a:ext cx="1371600" cy="60059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Title 1"/>
          <p:cNvSpPr txBox="1">
            <a:spLocks/>
          </p:cNvSpPr>
          <p:nvPr/>
        </p:nvSpPr>
        <p:spPr>
          <a:xfrm>
            <a:off x="457200" y="274638"/>
            <a:ext cx="8229600" cy="1143000"/>
          </a:xfrm>
          <a:prstGeom prst="rect">
            <a:avLst/>
          </a:prstGeom>
          <a:ln w="38100" cmpd="sng">
            <a:solidFill>
              <a:schemeClr val="tx1"/>
            </a:solidFill>
          </a:ln>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What paths did industrialists take to achieve monopoly (total control)?</a:t>
            </a:r>
            <a:endParaRPr lang="en-US" dirty="0"/>
          </a:p>
        </p:txBody>
      </p:sp>
      <p:sp>
        <p:nvSpPr>
          <p:cNvPr id="10" name="TextBox 9"/>
          <p:cNvSpPr txBox="1"/>
          <p:nvPr/>
        </p:nvSpPr>
        <p:spPr>
          <a:xfrm>
            <a:off x="170606" y="5345229"/>
            <a:ext cx="8516194" cy="1200329"/>
          </a:xfrm>
          <a:prstGeom prst="rect">
            <a:avLst/>
          </a:prstGeom>
          <a:noFill/>
        </p:spPr>
        <p:txBody>
          <a:bodyPr wrap="square" rtlCol="0">
            <a:spAutoFit/>
          </a:bodyPr>
          <a:lstStyle/>
          <a:p>
            <a:r>
              <a:rPr lang="en-US" sz="3600" dirty="0" smtClean="0"/>
              <a:t>Trust help you leverage economies of scale…and proactively destroy competitors.</a:t>
            </a:r>
            <a:endParaRPr lang="en-US" sz="3600"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15693" y="288657"/>
            <a:ext cx="7599958" cy="1200329"/>
          </a:xfrm>
          <a:prstGeom prst="rect">
            <a:avLst/>
          </a:prstGeom>
          <a:noFill/>
          <a:ln w="38100" cmpd="sng">
            <a:solidFill>
              <a:schemeClr val="tx1"/>
            </a:solidFill>
          </a:ln>
        </p:spPr>
        <p:txBody>
          <a:bodyPr wrap="square" rtlCol="0">
            <a:spAutoFit/>
          </a:bodyPr>
          <a:lstStyle/>
          <a:p>
            <a:r>
              <a:rPr lang="en-US" sz="3600" dirty="0" smtClean="0"/>
              <a:t>John D. Rockefeller and Standard Oil destroy the competition.</a:t>
            </a:r>
            <a:endParaRPr lang="en-US" sz="3600"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9" name="TextBox 3"/>
          <p:cNvSpPr txBox="1">
            <a:spLocks noChangeArrowheads="1"/>
          </p:cNvSpPr>
          <p:nvPr/>
        </p:nvSpPr>
        <p:spPr bwMode="auto">
          <a:xfrm>
            <a:off x="838200" y="1140789"/>
            <a:ext cx="7772400" cy="5201424"/>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457200" indent="-45720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buFont typeface="Arial" charset="0"/>
              <a:buChar char="•"/>
            </a:pPr>
            <a:r>
              <a:rPr lang="en-US" sz="2800" u="sng" dirty="0" smtClean="0"/>
              <a:t>Oil </a:t>
            </a:r>
            <a:r>
              <a:rPr lang="en-US" sz="2800" u="sng" dirty="0"/>
              <a:t>discovered in Pennsylvania in 1859 </a:t>
            </a:r>
            <a:r>
              <a:rPr lang="en-US" sz="2800" dirty="0"/>
              <a:t>(new technology—no one had used the </a:t>
            </a:r>
            <a:r>
              <a:rPr lang="ja-JP" altLang="en-US" sz="2800" dirty="0"/>
              <a:t>“</a:t>
            </a:r>
            <a:r>
              <a:rPr lang="en-US" altLang="ja-JP" sz="2800" dirty="0"/>
              <a:t>oozing</a:t>
            </a:r>
            <a:r>
              <a:rPr lang="ja-JP" altLang="en-US" sz="2800" dirty="0"/>
              <a:t>”</a:t>
            </a:r>
            <a:r>
              <a:rPr lang="en-US" altLang="ja-JP" sz="2800" dirty="0"/>
              <a:t> stuff for fuel ever before)</a:t>
            </a:r>
          </a:p>
          <a:p>
            <a:pPr eaLnBrk="1" hangingPunct="1">
              <a:buFont typeface="Arial" charset="0"/>
              <a:buChar char="•"/>
            </a:pPr>
            <a:r>
              <a:rPr lang="en-US" sz="2800" u="sng" dirty="0"/>
              <a:t>Edison invented the light bulb in1879 </a:t>
            </a:r>
            <a:r>
              <a:rPr lang="en-US" sz="2800" dirty="0"/>
              <a:t>and created an electric plant to light whole cities.</a:t>
            </a:r>
          </a:p>
          <a:p>
            <a:pPr eaLnBrk="1" hangingPunct="1">
              <a:buFont typeface="Arial" charset="0"/>
              <a:buChar char="•"/>
            </a:pPr>
            <a:r>
              <a:rPr lang="en-US" sz="2800" u="sng" dirty="0"/>
              <a:t>Bell invented telephone in 1876</a:t>
            </a:r>
            <a:r>
              <a:rPr lang="en-US" sz="2800" dirty="0"/>
              <a:t>. </a:t>
            </a:r>
          </a:p>
          <a:p>
            <a:pPr eaLnBrk="1" hangingPunct="1">
              <a:buFont typeface="Arial" charset="0"/>
              <a:buNone/>
            </a:pPr>
            <a:r>
              <a:rPr lang="en-US" sz="2800" dirty="0"/>
              <a:t>     300,000 businesses had telephones by 1885.</a:t>
            </a:r>
          </a:p>
          <a:p>
            <a:pPr eaLnBrk="1" hangingPunct="1">
              <a:buFont typeface="Arial" charset="0"/>
              <a:buChar char="•"/>
            </a:pPr>
            <a:r>
              <a:rPr lang="en-US" sz="2800" u="sng" dirty="0"/>
              <a:t>Ford mass produced cars in 1900</a:t>
            </a:r>
            <a:r>
              <a:rPr lang="en-US" sz="2800" dirty="0"/>
              <a:t>. He </a:t>
            </a:r>
            <a:r>
              <a:rPr lang="ja-JP" altLang="en-US" sz="2800" dirty="0"/>
              <a:t>“</a:t>
            </a:r>
            <a:r>
              <a:rPr lang="en-US" altLang="ja-JP" sz="2800" dirty="0"/>
              <a:t>invented</a:t>
            </a:r>
            <a:r>
              <a:rPr lang="ja-JP" altLang="en-US" sz="2800" dirty="0"/>
              <a:t>”</a:t>
            </a:r>
            <a:r>
              <a:rPr lang="en-US" altLang="ja-JP" sz="2800" dirty="0"/>
              <a:t> assembly in 1913.</a:t>
            </a:r>
          </a:p>
          <a:p>
            <a:pPr eaLnBrk="1" hangingPunct="1">
              <a:buFont typeface="Arial" charset="0"/>
              <a:buChar char="•"/>
            </a:pPr>
            <a:r>
              <a:rPr lang="en-US" sz="2800" u="sng" dirty="0"/>
              <a:t>Wright brothers flew in 1903. </a:t>
            </a:r>
          </a:p>
          <a:p>
            <a:pPr eaLnBrk="1" hangingPunct="1"/>
            <a:endParaRPr lang="en-US" sz="2400" dirty="0"/>
          </a:p>
        </p:txBody>
      </p:sp>
      <p:sp>
        <p:nvSpPr>
          <p:cNvPr id="2" name="Rectangle 1"/>
          <p:cNvSpPr/>
          <p:nvPr/>
        </p:nvSpPr>
        <p:spPr>
          <a:xfrm>
            <a:off x="459431" y="60192"/>
            <a:ext cx="8151169" cy="108059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What are examples of American technologies during the late 1800s and early 1900s?</a:t>
            </a:r>
            <a:endParaRPr lang="en-US" sz="2800"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420089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_wealth distribution.jpe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08518" y="905239"/>
            <a:ext cx="8916918" cy="5933804"/>
          </a:xfrm>
          <a:prstGeom prst="rect">
            <a:avLst/>
          </a:prstGeom>
        </p:spPr>
      </p:pic>
      <p:sp>
        <p:nvSpPr>
          <p:cNvPr id="5" name="Rectangle 4"/>
          <p:cNvSpPr/>
          <p:nvPr/>
        </p:nvSpPr>
        <p:spPr>
          <a:xfrm>
            <a:off x="0" y="94791"/>
            <a:ext cx="9125436" cy="834145"/>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Income controlled by top 10% (</a:t>
            </a:r>
            <a:r>
              <a:rPr lang="en-US" sz="2800" dirty="0" err="1" smtClean="0">
                <a:solidFill>
                  <a:schemeClr val="tx1"/>
                </a:solidFill>
              </a:rPr>
              <a:t>decile</a:t>
            </a:r>
            <a:r>
              <a:rPr lang="en-US" sz="2800" dirty="0" smtClean="0">
                <a:solidFill>
                  <a:schemeClr val="tx1"/>
                </a:solidFill>
              </a:rPr>
              <a:t>) of the population.</a:t>
            </a:r>
            <a:endParaRPr lang="en-US" sz="2800" dirty="0">
              <a:solidFill>
                <a:schemeClr val="tx1"/>
              </a:solidFill>
            </a:endParaRPr>
          </a:p>
        </p:txBody>
      </p:sp>
      <p:sp>
        <p:nvSpPr>
          <p:cNvPr id="6" name="TextBox 5"/>
          <p:cNvSpPr txBox="1"/>
          <p:nvPr/>
        </p:nvSpPr>
        <p:spPr>
          <a:xfrm>
            <a:off x="396714" y="5994478"/>
            <a:ext cx="912630" cy="523220"/>
          </a:xfrm>
          <a:prstGeom prst="rect">
            <a:avLst/>
          </a:prstGeom>
          <a:noFill/>
        </p:spPr>
        <p:txBody>
          <a:bodyPr wrap="none" rtlCol="0">
            <a:spAutoFit/>
          </a:bodyPr>
          <a:lstStyle/>
          <a:p>
            <a:r>
              <a:rPr lang="en-US" sz="2800" dirty="0" smtClean="0"/>
              <a:t>1910</a:t>
            </a:r>
            <a:endParaRPr lang="en-US" sz="2800" dirty="0"/>
          </a:p>
        </p:txBody>
      </p:sp>
      <p:sp>
        <p:nvSpPr>
          <p:cNvPr id="7" name="TextBox 6"/>
          <p:cNvSpPr txBox="1"/>
          <p:nvPr/>
        </p:nvSpPr>
        <p:spPr>
          <a:xfrm>
            <a:off x="8212806" y="6017972"/>
            <a:ext cx="912630" cy="523220"/>
          </a:xfrm>
          <a:prstGeom prst="rect">
            <a:avLst/>
          </a:prstGeom>
          <a:noFill/>
        </p:spPr>
        <p:txBody>
          <a:bodyPr wrap="none" rtlCol="0">
            <a:spAutoFit/>
          </a:bodyPr>
          <a:lstStyle/>
          <a:p>
            <a:r>
              <a:rPr lang="en-US" sz="2800" dirty="0" smtClean="0"/>
              <a:t>2010</a:t>
            </a:r>
            <a:endParaRPr lang="en-US" sz="2800" dirty="0"/>
          </a:p>
        </p:txBody>
      </p:sp>
      <p:sp>
        <p:nvSpPr>
          <p:cNvPr id="8" name="TextBox 7"/>
          <p:cNvSpPr txBox="1"/>
          <p:nvPr/>
        </p:nvSpPr>
        <p:spPr>
          <a:xfrm>
            <a:off x="3714800" y="5994478"/>
            <a:ext cx="912630" cy="523220"/>
          </a:xfrm>
          <a:prstGeom prst="rect">
            <a:avLst/>
          </a:prstGeom>
          <a:noFill/>
        </p:spPr>
        <p:txBody>
          <a:bodyPr wrap="none" rtlCol="0">
            <a:spAutoFit/>
          </a:bodyPr>
          <a:lstStyle/>
          <a:p>
            <a:r>
              <a:rPr lang="en-US" sz="2800" dirty="0" smtClean="0"/>
              <a:t>1950</a:t>
            </a:r>
            <a:endParaRPr lang="en-US" sz="2800" dirty="0"/>
          </a:p>
        </p:txBody>
      </p:sp>
      <p:sp>
        <p:nvSpPr>
          <p:cNvPr id="2" name="TextBox 1"/>
          <p:cNvSpPr txBox="1"/>
          <p:nvPr/>
        </p:nvSpPr>
        <p:spPr>
          <a:xfrm>
            <a:off x="4833833" y="6469711"/>
            <a:ext cx="2996245" cy="369332"/>
          </a:xfrm>
          <a:prstGeom prst="rect">
            <a:avLst/>
          </a:prstGeom>
          <a:noFill/>
        </p:spPr>
        <p:txBody>
          <a:bodyPr wrap="none" rtlCol="0">
            <a:spAutoFit/>
          </a:bodyPr>
          <a:lstStyle/>
          <a:p>
            <a:r>
              <a:rPr lang="en-US" dirty="0" smtClean="0"/>
              <a:t>Source: New Yorker Magazine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297616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51000" y="304800"/>
            <a:ext cx="5842000" cy="6235700"/>
          </a:xfrm>
          <a:prstGeom prst="rect">
            <a:avLst/>
          </a:prstGeom>
        </p:spPr>
      </p:pic>
      <p:sp>
        <p:nvSpPr>
          <p:cNvPr id="9" name="TextBox 8"/>
          <p:cNvSpPr txBox="1"/>
          <p:nvPr/>
        </p:nvSpPr>
        <p:spPr>
          <a:xfrm>
            <a:off x="269366" y="354438"/>
            <a:ext cx="1838589" cy="1754327"/>
          </a:xfrm>
          <a:prstGeom prst="rect">
            <a:avLst/>
          </a:prstGeom>
          <a:noFill/>
        </p:spPr>
        <p:txBody>
          <a:bodyPr wrap="none" rtlCol="0">
            <a:spAutoFit/>
          </a:bodyPr>
          <a:lstStyle/>
          <a:p>
            <a:r>
              <a:rPr lang="en-US" sz="3600" dirty="0" smtClean="0"/>
              <a:t>Surface</a:t>
            </a:r>
          </a:p>
          <a:p>
            <a:r>
              <a:rPr lang="en-US" sz="3600" dirty="0" smtClean="0"/>
              <a:t>Deep</a:t>
            </a:r>
          </a:p>
          <a:p>
            <a:r>
              <a:rPr lang="en-US" sz="3600" dirty="0" smtClean="0"/>
              <a:t>Meaning</a:t>
            </a:r>
            <a:endParaRPr lang="en-US" sz="3600" dirty="0"/>
          </a:p>
        </p:txBody>
      </p:sp>
      <p:cxnSp>
        <p:nvCxnSpPr>
          <p:cNvPr id="6" name="Straight Arrow Connector 5"/>
          <p:cNvCxnSpPr/>
          <p:nvPr/>
        </p:nvCxnSpPr>
        <p:spPr>
          <a:xfrm rot="5400000">
            <a:off x="7116233" y="4914900"/>
            <a:ext cx="931334" cy="6858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3183467" y="550335"/>
            <a:ext cx="770466" cy="27939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“Salt”</a:t>
            </a:r>
            <a:endParaRPr lang="en-US" dirty="0">
              <a:solidFill>
                <a:schemeClr val="tx1"/>
              </a:solidFill>
            </a:endParaRPr>
          </a:p>
        </p:txBody>
      </p:sp>
      <p:sp>
        <p:nvSpPr>
          <p:cNvPr id="8" name="Rectangle 7"/>
          <p:cNvSpPr/>
          <p:nvPr/>
        </p:nvSpPr>
        <p:spPr>
          <a:xfrm>
            <a:off x="1651000" y="2108765"/>
            <a:ext cx="1227421" cy="279399"/>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“Lumber”</a:t>
            </a:r>
            <a:endParaRPr lang="en-US" dirty="0">
              <a:solidFill>
                <a:schemeClr val="tx1"/>
              </a:solidFill>
            </a:endParaRPr>
          </a:p>
        </p:txBody>
      </p:sp>
      <p:sp>
        <p:nvSpPr>
          <p:cNvPr id="10" name="Oval Callout 9"/>
          <p:cNvSpPr/>
          <p:nvPr/>
        </p:nvSpPr>
        <p:spPr>
          <a:xfrm>
            <a:off x="101600" y="2388165"/>
            <a:ext cx="2184400" cy="2751102"/>
          </a:xfrm>
          <a:prstGeom prst="wedgeEllipseCallout">
            <a:avLst>
              <a:gd name="adj1" fmla="val 87636"/>
              <a:gd name="adj2" fmla="val -24491"/>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“The public may regard trusts or combinations with serene confidence.”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691230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22449" y="973667"/>
            <a:ext cx="8483600" cy="1938992"/>
          </a:xfrm>
          <a:prstGeom prst="rect">
            <a:avLst/>
          </a:prstGeom>
        </p:spPr>
        <p:txBody>
          <a:bodyPr wrap="square">
            <a:spAutoFit/>
          </a:bodyPr>
          <a:lstStyle/>
          <a:p>
            <a:r>
              <a:rPr lang="en-US" sz="2000" b="1" dirty="0" smtClean="0"/>
              <a:t>How do you measure impact or judge the success of the pledge?</a:t>
            </a:r>
          </a:p>
          <a:p>
            <a:r>
              <a:rPr lang="en-US" sz="2000" dirty="0" smtClean="0"/>
              <a:t>We now have 170 </a:t>
            </a:r>
            <a:r>
              <a:rPr lang="en-US" sz="2000" dirty="0" err="1" smtClean="0"/>
              <a:t>pledgers</a:t>
            </a:r>
            <a:r>
              <a:rPr lang="en-US" sz="2000" dirty="0" smtClean="0"/>
              <a:t> from 21 different countries. These </a:t>
            </a:r>
            <a:r>
              <a:rPr lang="en-US" sz="2000" dirty="0" err="1" smtClean="0"/>
              <a:t>pledgers</a:t>
            </a:r>
            <a:r>
              <a:rPr lang="en-US" sz="2000" dirty="0" smtClean="0"/>
              <a:t> are giving to a diverse range of causes including poverty alleviation, disaster relief, global health, education, and medical research. Philanthropy can be bold, take important risks, and incubate new ideas. It can also partner effectively with government to scale up innovations for maximum impact.</a:t>
            </a:r>
            <a:endParaRPr lang="en-US" sz="2000" dirty="0"/>
          </a:p>
        </p:txBody>
      </p:sp>
      <p:pic>
        <p:nvPicPr>
          <p:cNvPr id="3" name="Picture 2"/>
          <p:cNvPicPr>
            <a:picLocks noChangeAspect="1"/>
          </p:cNvPicPr>
          <p:nvPr/>
        </p:nvPicPr>
        <p:blipFill>
          <a:blip r:embed="rId2"/>
          <a:stretch>
            <a:fillRect/>
          </a:stretch>
        </p:blipFill>
        <p:spPr>
          <a:xfrm>
            <a:off x="143933" y="3031662"/>
            <a:ext cx="3315757" cy="1735998"/>
          </a:xfrm>
          <a:prstGeom prst="rect">
            <a:avLst/>
          </a:prstGeom>
        </p:spPr>
      </p:pic>
      <p:pic>
        <p:nvPicPr>
          <p:cNvPr id="4" name="Picture 3"/>
          <p:cNvPicPr>
            <a:picLocks noChangeAspect="1"/>
          </p:cNvPicPr>
          <p:nvPr/>
        </p:nvPicPr>
        <p:blipFill>
          <a:blip r:embed="rId3"/>
          <a:stretch>
            <a:fillRect/>
          </a:stretch>
        </p:blipFill>
        <p:spPr>
          <a:xfrm>
            <a:off x="5418667" y="3031662"/>
            <a:ext cx="1854200" cy="1854200"/>
          </a:xfrm>
          <a:prstGeom prst="rect">
            <a:avLst/>
          </a:prstGeom>
        </p:spPr>
      </p:pic>
      <p:pic>
        <p:nvPicPr>
          <p:cNvPr id="5" name="Picture 4"/>
          <p:cNvPicPr>
            <a:picLocks noChangeAspect="1"/>
          </p:cNvPicPr>
          <p:nvPr/>
        </p:nvPicPr>
        <p:blipFill>
          <a:blip r:embed="rId4"/>
          <a:stretch>
            <a:fillRect/>
          </a:stretch>
        </p:blipFill>
        <p:spPr>
          <a:xfrm>
            <a:off x="3459690" y="3018237"/>
            <a:ext cx="1749423" cy="1749423"/>
          </a:xfrm>
          <a:prstGeom prst="rect">
            <a:avLst/>
          </a:prstGeom>
        </p:spPr>
      </p:pic>
      <p:sp>
        <p:nvSpPr>
          <p:cNvPr id="6" name="TextBox 5"/>
          <p:cNvSpPr txBox="1"/>
          <p:nvPr/>
        </p:nvSpPr>
        <p:spPr>
          <a:xfrm>
            <a:off x="541866" y="240268"/>
            <a:ext cx="6878130" cy="646331"/>
          </a:xfrm>
          <a:prstGeom prst="rect">
            <a:avLst/>
          </a:prstGeom>
          <a:noFill/>
          <a:ln>
            <a:solidFill>
              <a:schemeClr val="tx1"/>
            </a:solidFill>
          </a:ln>
        </p:spPr>
        <p:txBody>
          <a:bodyPr wrap="none" rtlCol="0">
            <a:spAutoFit/>
          </a:bodyPr>
          <a:lstStyle/>
          <a:p>
            <a:r>
              <a:rPr lang="en-US" sz="3600" dirty="0" smtClean="0"/>
              <a:t>How do you measure philanthropy?</a:t>
            </a:r>
            <a:endParaRPr lang="en-US" sz="3600" dirty="0"/>
          </a:p>
        </p:txBody>
      </p:sp>
      <p:sp>
        <p:nvSpPr>
          <p:cNvPr id="7" name="TextBox 6"/>
          <p:cNvSpPr txBox="1"/>
          <p:nvPr/>
        </p:nvSpPr>
        <p:spPr>
          <a:xfrm>
            <a:off x="423333" y="4767660"/>
            <a:ext cx="751378" cy="369332"/>
          </a:xfrm>
          <a:prstGeom prst="rect">
            <a:avLst/>
          </a:prstGeom>
          <a:noFill/>
        </p:spPr>
        <p:txBody>
          <a:bodyPr wrap="none" rtlCol="0">
            <a:spAutoFit/>
          </a:bodyPr>
          <a:lstStyle/>
          <a:p>
            <a:r>
              <a:rPr lang="en-US" dirty="0" smtClean="0"/>
              <a:t>Buffet</a:t>
            </a:r>
            <a:endParaRPr lang="en-US" dirty="0"/>
          </a:p>
        </p:txBody>
      </p:sp>
      <p:sp>
        <p:nvSpPr>
          <p:cNvPr id="8" name="TextBox 7"/>
          <p:cNvSpPr txBox="1"/>
          <p:nvPr/>
        </p:nvSpPr>
        <p:spPr>
          <a:xfrm>
            <a:off x="1473200" y="4767660"/>
            <a:ext cx="723275" cy="369332"/>
          </a:xfrm>
          <a:prstGeom prst="rect">
            <a:avLst/>
          </a:prstGeom>
          <a:noFill/>
        </p:spPr>
        <p:txBody>
          <a:bodyPr wrap="none" rtlCol="0">
            <a:spAutoFit/>
          </a:bodyPr>
          <a:lstStyle/>
          <a:p>
            <a:r>
              <a:rPr lang="en-US" dirty="0" smtClean="0"/>
              <a:t>Gates</a:t>
            </a:r>
            <a:endParaRPr lang="en-US" dirty="0"/>
          </a:p>
        </p:txBody>
      </p:sp>
      <p:sp>
        <p:nvSpPr>
          <p:cNvPr id="9" name="TextBox 8"/>
          <p:cNvSpPr txBox="1"/>
          <p:nvPr/>
        </p:nvSpPr>
        <p:spPr>
          <a:xfrm>
            <a:off x="2542155" y="4767660"/>
            <a:ext cx="723275" cy="369332"/>
          </a:xfrm>
          <a:prstGeom prst="rect">
            <a:avLst/>
          </a:prstGeom>
          <a:noFill/>
        </p:spPr>
        <p:txBody>
          <a:bodyPr wrap="none" rtlCol="0">
            <a:spAutoFit/>
          </a:bodyPr>
          <a:lstStyle/>
          <a:p>
            <a:r>
              <a:rPr lang="en-US" dirty="0" smtClean="0"/>
              <a:t>Gates</a:t>
            </a:r>
            <a:endParaRPr lang="en-US" dirty="0"/>
          </a:p>
        </p:txBody>
      </p:sp>
      <p:sp>
        <p:nvSpPr>
          <p:cNvPr id="10" name="TextBox 9"/>
          <p:cNvSpPr txBox="1"/>
          <p:nvPr/>
        </p:nvSpPr>
        <p:spPr>
          <a:xfrm>
            <a:off x="5835689" y="4813826"/>
            <a:ext cx="1250911" cy="646331"/>
          </a:xfrm>
          <a:prstGeom prst="rect">
            <a:avLst/>
          </a:prstGeom>
          <a:noFill/>
        </p:spPr>
        <p:txBody>
          <a:bodyPr wrap="square" rtlCol="0">
            <a:spAutoFit/>
          </a:bodyPr>
          <a:lstStyle/>
          <a:p>
            <a:r>
              <a:rPr lang="en-US" dirty="0" err="1" smtClean="0"/>
              <a:t>Zuckerberg</a:t>
            </a:r>
            <a:r>
              <a:rPr lang="en-US" dirty="0" smtClean="0"/>
              <a:t> and Chan</a:t>
            </a:r>
            <a:endParaRPr lang="en-US" dirty="0"/>
          </a:p>
        </p:txBody>
      </p:sp>
      <p:sp>
        <p:nvSpPr>
          <p:cNvPr id="11" name="TextBox 10"/>
          <p:cNvSpPr txBox="1"/>
          <p:nvPr/>
        </p:nvSpPr>
        <p:spPr>
          <a:xfrm>
            <a:off x="3837555" y="4767660"/>
            <a:ext cx="726694" cy="369332"/>
          </a:xfrm>
          <a:prstGeom prst="rect">
            <a:avLst/>
          </a:prstGeom>
          <a:noFill/>
        </p:spPr>
        <p:txBody>
          <a:bodyPr wrap="none" rtlCol="0">
            <a:spAutoFit/>
          </a:bodyPr>
          <a:lstStyle/>
          <a:p>
            <a:r>
              <a:rPr lang="en-US" dirty="0" smtClean="0"/>
              <a:t>Smith</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133521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13352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67344"/>
            <a:ext cx="7772400" cy="1718019"/>
          </a:xfrm>
          <a:ln w="38100" cmpd="sng">
            <a:solidFill>
              <a:schemeClr val="tx1"/>
            </a:solidFill>
          </a:ln>
        </p:spPr>
        <p:txBody>
          <a:bodyPr>
            <a:normAutofit/>
          </a:bodyPr>
          <a:lstStyle/>
          <a:p>
            <a:r>
              <a:rPr lang="en-US" sz="4000" dirty="0" smtClean="0"/>
              <a:t>What tools did business leaders use to </a:t>
            </a:r>
            <a:r>
              <a:rPr lang="en-US" sz="5400" dirty="0" smtClean="0"/>
              <a:t>GET BIG</a:t>
            </a:r>
            <a:r>
              <a:rPr lang="en-US" dirty="0" smtClean="0"/>
              <a:t>?</a:t>
            </a:r>
            <a:endParaRPr lang="en-US" dirty="0"/>
          </a:p>
        </p:txBody>
      </p:sp>
      <p:sp>
        <p:nvSpPr>
          <p:cNvPr id="3" name="Subtitle 2"/>
          <p:cNvSpPr>
            <a:spLocks noGrp="1"/>
          </p:cNvSpPr>
          <p:nvPr>
            <p:ph type="subTitle" idx="1"/>
          </p:nvPr>
        </p:nvSpPr>
        <p:spPr>
          <a:xfrm>
            <a:off x="360168" y="2331656"/>
            <a:ext cx="8473424" cy="3886517"/>
          </a:xfrm>
        </p:spPr>
        <p:txBody>
          <a:bodyPr>
            <a:normAutofit fontScale="92500" lnSpcReduction="20000"/>
          </a:bodyPr>
          <a:lstStyle/>
          <a:p>
            <a:pPr marL="457200" indent="-457200" algn="l">
              <a:buFont typeface="Arial"/>
              <a:buChar char="•"/>
            </a:pPr>
            <a:r>
              <a:rPr lang="en-US" dirty="0" smtClean="0">
                <a:solidFill>
                  <a:schemeClr val="tx1"/>
                </a:solidFill>
              </a:rPr>
              <a:t>The business leaders exploited </a:t>
            </a:r>
            <a:r>
              <a:rPr lang="en-US" i="1" dirty="0" smtClean="0">
                <a:solidFill>
                  <a:schemeClr val="tx1"/>
                </a:solidFill>
              </a:rPr>
              <a:t>technology</a:t>
            </a:r>
            <a:r>
              <a:rPr lang="en-US" dirty="0" smtClean="0">
                <a:solidFill>
                  <a:schemeClr val="tx1"/>
                </a:solidFill>
              </a:rPr>
              <a:t>.</a:t>
            </a:r>
          </a:p>
          <a:p>
            <a:pPr algn="l"/>
            <a:r>
              <a:rPr lang="en-US" dirty="0" smtClean="0">
                <a:solidFill>
                  <a:schemeClr val="tx1"/>
                </a:solidFill>
              </a:rPr>
              <a:t>		--Using Bessemer process for steel.</a:t>
            </a:r>
          </a:p>
          <a:p>
            <a:pPr algn="l"/>
            <a:r>
              <a:rPr lang="en-US" dirty="0">
                <a:solidFill>
                  <a:schemeClr val="tx1"/>
                </a:solidFill>
              </a:rPr>
              <a:t>	</a:t>
            </a:r>
            <a:r>
              <a:rPr lang="en-US" dirty="0" smtClean="0">
                <a:solidFill>
                  <a:schemeClr val="tx1"/>
                </a:solidFill>
              </a:rPr>
              <a:t>	--Refining oil into kerosene.</a:t>
            </a:r>
          </a:p>
          <a:p>
            <a:pPr marL="457200" indent="-457200" algn="l">
              <a:buFont typeface="Arial"/>
              <a:buChar char="•"/>
            </a:pPr>
            <a:r>
              <a:rPr lang="en-US" dirty="0" smtClean="0">
                <a:solidFill>
                  <a:schemeClr val="tx1"/>
                </a:solidFill>
              </a:rPr>
              <a:t>Used </a:t>
            </a:r>
            <a:r>
              <a:rPr lang="en-US" i="1" dirty="0" smtClean="0">
                <a:solidFill>
                  <a:schemeClr val="tx1"/>
                </a:solidFill>
              </a:rPr>
              <a:t>modern business structures </a:t>
            </a:r>
            <a:r>
              <a:rPr lang="en-US" dirty="0" smtClean="0">
                <a:solidFill>
                  <a:schemeClr val="tx1"/>
                </a:solidFill>
              </a:rPr>
              <a:t>to expand.</a:t>
            </a:r>
          </a:p>
          <a:p>
            <a:pPr marL="457200" indent="-457200" algn="l">
              <a:buFont typeface="Arial"/>
              <a:buChar char="•"/>
            </a:pPr>
            <a:r>
              <a:rPr lang="en-US" i="1" dirty="0" smtClean="0">
                <a:solidFill>
                  <a:schemeClr val="tx1"/>
                </a:solidFill>
              </a:rPr>
              <a:t>Persevered</a:t>
            </a:r>
            <a:r>
              <a:rPr lang="en-US" dirty="0" smtClean="0">
                <a:solidFill>
                  <a:schemeClr val="tx1"/>
                </a:solidFill>
              </a:rPr>
              <a:t> through hardship and worked hard.</a:t>
            </a:r>
          </a:p>
          <a:p>
            <a:pPr marL="457200" indent="-457200" algn="l">
              <a:buFont typeface="Arial"/>
              <a:buChar char="•"/>
            </a:pPr>
            <a:r>
              <a:rPr lang="en-US" i="1" dirty="0" smtClean="0">
                <a:solidFill>
                  <a:schemeClr val="tx1"/>
                </a:solidFill>
              </a:rPr>
              <a:t>Lobbied</a:t>
            </a:r>
            <a:r>
              <a:rPr lang="en-US" dirty="0" smtClean="0">
                <a:solidFill>
                  <a:schemeClr val="tx1"/>
                </a:solidFill>
              </a:rPr>
              <a:t> the government.</a:t>
            </a:r>
          </a:p>
          <a:p>
            <a:pPr marL="457200" indent="-457200" algn="l">
              <a:buFont typeface="Arial"/>
              <a:buChar char="•"/>
            </a:pPr>
            <a:r>
              <a:rPr lang="en-US" dirty="0" smtClean="0">
                <a:solidFill>
                  <a:schemeClr val="tx1"/>
                </a:solidFill>
              </a:rPr>
              <a:t>They </a:t>
            </a:r>
            <a:r>
              <a:rPr lang="en-US" i="1" dirty="0" smtClean="0">
                <a:solidFill>
                  <a:schemeClr val="tx1"/>
                </a:solidFill>
              </a:rPr>
              <a:t>exploited</a:t>
            </a:r>
            <a:r>
              <a:rPr lang="en-US" dirty="0" smtClean="0">
                <a:solidFill>
                  <a:schemeClr val="tx1"/>
                </a:solidFill>
              </a:rPr>
              <a:t> human beings (labor).</a:t>
            </a:r>
          </a:p>
          <a:p>
            <a:pPr algn="l"/>
            <a:r>
              <a:rPr lang="en-US" dirty="0">
                <a:solidFill>
                  <a:schemeClr val="tx1"/>
                </a:solidFill>
              </a:rPr>
              <a:t>	</a:t>
            </a:r>
            <a:r>
              <a:rPr lang="en-US" dirty="0" smtClean="0">
                <a:solidFill>
                  <a:schemeClr val="tx1"/>
                </a:solidFill>
              </a:rPr>
              <a:t>		</a:t>
            </a:r>
            <a:endParaRPr lang="en-US"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982483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Lobby</a:t>
            </a:r>
            <a:endParaRPr lang="en-US" dirty="0"/>
          </a:p>
        </p:txBody>
      </p:sp>
      <p:sp>
        <p:nvSpPr>
          <p:cNvPr id="3" name="Content Placeholder 2"/>
          <p:cNvSpPr>
            <a:spLocks noGrp="1"/>
          </p:cNvSpPr>
          <p:nvPr>
            <p:ph idx="1"/>
          </p:nvPr>
        </p:nvSpPr>
        <p:spPr>
          <a:xfrm>
            <a:off x="457200" y="1614034"/>
            <a:ext cx="8229600" cy="1015982"/>
          </a:xfrm>
        </p:spPr>
        <p:txBody>
          <a:bodyPr/>
          <a:lstStyle/>
          <a:p>
            <a:pPr marL="0" indent="0">
              <a:buNone/>
            </a:pPr>
            <a:r>
              <a:rPr lang="en-US" dirty="0" smtClean="0"/>
              <a:t>Seek to influence government officials</a:t>
            </a:r>
            <a:endParaRPr lang="en-US" dirty="0"/>
          </a:p>
        </p:txBody>
      </p:sp>
      <p:pic>
        <p:nvPicPr>
          <p:cNvPr id="4" name="Picture 3" descr="image_lobby.jpe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467100" y="2565400"/>
            <a:ext cx="4949456" cy="3890902"/>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69368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exploit</a:t>
            </a:r>
            <a:endParaRPr lang="en-US" dirty="0"/>
          </a:p>
        </p:txBody>
      </p:sp>
      <p:sp>
        <p:nvSpPr>
          <p:cNvPr id="3" name="Content Placeholder 2"/>
          <p:cNvSpPr>
            <a:spLocks noGrp="1"/>
          </p:cNvSpPr>
          <p:nvPr>
            <p:ph idx="1"/>
          </p:nvPr>
        </p:nvSpPr>
        <p:spPr>
          <a:xfrm>
            <a:off x="305551" y="3867401"/>
            <a:ext cx="3447778" cy="2464520"/>
          </a:xfrm>
        </p:spPr>
        <p:txBody>
          <a:bodyPr>
            <a:noAutofit/>
          </a:bodyPr>
          <a:lstStyle/>
          <a:p>
            <a:pPr marL="0" indent="0">
              <a:buNone/>
            </a:pPr>
            <a:r>
              <a:rPr lang="en-US" sz="4000" dirty="0" smtClean="0"/>
              <a:t>Use other human beings unfairly.</a:t>
            </a:r>
            <a:endParaRPr lang="en-US" sz="4000" dirty="0"/>
          </a:p>
        </p:txBody>
      </p:sp>
      <p:pic>
        <p:nvPicPr>
          <p:cNvPr id="6" name="Picture 5" descr="image_exploit3.jp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492621" y="1067832"/>
            <a:ext cx="4440554" cy="5504819"/>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6312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98079" y="1840780"/>
            <a:ext cx="8321775" cy="5078314"/>
          </a:xfrm>
          <a:prstGeom prst="rect">
            <a:avLst/>
          </a:prstGeom>
        </p:spPr>
        <p:txBody>
          <a:bodyPr wrap="square">
            <a:spAutoFit/>
          </a:bodyPr>
          <a:lstStyle/>
          <a:p>
            <a:pPr marL="571500" indent="-571500">
              <a:buFont typeface="Arial"/>
              <a:buChar char="•"/>
            </a:pPr>
            <a:r>
              <a:rPr lang="en-US" sz="3600" dirty="0" smtClean="0"/>
              <a:t>Business leaders leveraged the </a:t>
            </a:r>
            <a:r>
              <a:rPr lang="en-US" sz="3600" i="1" dirty="0" smtClean="0"/>
              <a:t>laissez</a:t>
            </a:r>
            <a:r>
              <a:rPr lang="en-US" sz="3600" i="1" dirty="0"/>
              <a:t>-</a:t>
            </a:r>
            <a:r>
              <a:rPr lang="en-US" sz="3600" i="1" dirty="0" smtClean="0"/>
              <a:t>faire </a:t>
            </a:r>
            <a:r>
              <a:rPr lang="en-US" sz="3600" dirty="0" smtClean="0"/>
              <a:t>environment</a:t>
            </a:r>
            <a:r>
              <a:rPr lang="en-US" sz="3600" i="1" dirty="0"/>
              <a:t> </a:t>
            </a:r>
            <a:r>
              <a:rPr lang="en-US" sz="3600" dirty="0" smtClean="0"/>
              <a:t>of “no rules.”</a:t>
            </a:r>
            <a:endParaRPr lang="en-US" sz="3600" dirty="0"/>
          </a:p>
          <a:p>
            <a:pPr marL="571500" indent="-571500">
              <a:buFont typeface="Arial"/>
              <a:buChar char="•"/>
            </a:pPr>
            <a:r>
              <a:rPr lang="en-US" sz="3600" dirty="0"/>
              <a:t>Companies issued shares of stock</a:t>
            </a:r>
            <a:r>
              <a:rPr lang="en-US" sz="3600" dirty="0" smtClean="0"/>
              <a:t>. Many </a:t>
            </a:r>
            <a:r>
              <a:rPr lang="en-US" sz="3600" dirty="0"/>
              <a:t>people could </a:t>
            </a:r>
            <a:r>
              <a:rPr lang="en-US" sz="3600" i="1" dirty="0"/>
              <a:t>share the profits </a:t>
            </a:r>
            <a:r>
              <a:rPr lang="en-US" sz="3600" dirty="0"/>
              <a:t>(and losses) of the companies.</a:t>
            </a:r>
          </a:p>
          <a:p>
            <a:pPr marL="571500" indent="-571500">
              <a:buFont typeface="Arial"/>
              <a:buChar char="•"/>
            </a:pPr>
            <a:r>
              <a:rPr lang="en-US" sz="3600" dirty="0" smtClean="0"/>
              <a:t>Companies </a:t>
            </a:r>
            <a:r>
              <a:rPr lang="en-US" sz="3600" dirty="0"/>
              <a:t>tried to win </a:t>
            </a:r>
            <a:r>
              <a:rPr lang="en-US" sz="3600" i="1" dirty="0" smtClean="0"/>
              <a:t>total control </a:t>
            </a:r>
            <a:r>
              <a:rPr lang="en-US" sz="3600" dirty="0" smtClean="0"/>
              <a:t>over industries…monopoly. Rockefeller </a:t>
            </a:r>
            <a:r>
              <a:rPr lang="en-US" sz="3600" dirty="0"/>
              <a:t>and Carnegie used </a:t>
            </a:r>
            <a:r>
              <a:rPr lang="en-US" sz="3600" i="1" dirty="0"/>
              <a:t>trusts</a:t>
            </a:r>
            <a:r>
              <a:rPr lang="en-US" sz="3600" dirty="0"/>
              <a:t> to create monopolies. </a:t>
            </a:r>
          </a:p>
        </p:txBody>
      </p:sp>
      <p:sp>
        <p:nvSpPr>
          <p:cNvPr id="3" name="Rectangle 2"/>
          <p:cNvSpPr/>
          <p:nvPr/>
        </p:nvSpPr>
        <p:spPr>
          <a:xfrm>
            <a:off x="398079" y="151662"/>
            <a:ext cx="8321775" cy="1421839"/>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How did BIG BUSINESS use those tools?</a:t>
            </a:r>
            <a:endParaRPr lang="en-US" sz="3600"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98220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16" name="TextBox 15"/>
          <p:cNvSpPr txBox="1"/>
          <p:nvPr/>
        </p:nvSpPr>
        <p:spPr>
          <a:xfrm>
            <a:off x="8396296" y="6488668"/>
            <a:ext cx="573632" cy="369332"/>
          </a:xfrm>
          <a:prstGeom prst="rect">
            <a:avLst/>
          </a:prstGeom>
          <a:noFill/>
        </p:spPr>
        <p:txBody>
          <a:bodyPr wrap="none" rtlCol="0">
            <a:spAutoFit/>
          </a:bodyPr>
          <a:lstStyle/>
          <a:p>
            <a:r>
              <a:rPr lang="en-US" dirty="0" smtClean="0"/>
              <a:t>One</a:t>
            </a:r>
            <a:endParaRPr lang="en-US" dirty="0"/>
          </a:p>
        </p:txBody>
      </p:sp>
      <p:cxnSp>
        <p:nvCxnSpPr>
          <p:cNvPr id="18" name="Straight Arrow Connector 17"/>
          <p:cNvCxnSpPr/>
          <p:nvPr/>
        </p:nvCxnSpPr>
        <p:spPr>
          <a:xfrm rot="10800000" flipV="1">
            <a:off x="4136686" y="1808914"/>
            <a:ext cx="1750876" cy="885213"/>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887562" y="1808914"/>
            <a:ext cx="1260381" cy="461665"/>
          </a:xfrm>
          <a:prstGeom prst="rect">
            <a:avLst/>
          </a:prstGeom>
          <a:noFill/>
        </p:spPr>
        <p:txBody>
          <a:bodyPr wrap="none" rtlCol="0">
            <a:spAutoFit/>
          </a:bodyPr>
          <a:lstStyle/>
          <a:p>
            <a:r>
              <a:rPr lang="en-US" sz="2400" dirty="0" smtClean="0"/>
              <a:t>Business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16" name="TextBox 15"/>
          <p:cNvSpPr txBox="1"/>
          <p:nvPr/>
        </p:nvSpPr>
        <p:spPr>
          <a:xfrm>
            <a:off x="8396296" y="6488668"/>
            <a:ext cx="573632" cy="369332"/>
          </a:xfrm>
          <a:prstGeom prst="rect">
            <a:avLst/>
          </a:prstGeom>
          <a:noFill/>
        </p:spPr>
        <p:txBody>
          <a:bodyPr wrap="none" rtlCol="0">
            <a:spAutoFit/>
          </a:bodyPr>
          <a:lstStyle/>
          <a:p>
            <a:r>
              <a:rPr lang="en-US" dirty="0" smtClean="0"/>
              <a:t>One</a:t>
            </a:r>
            <a:endParaRPr lang="en-US" dirty="0"/>
          </a:p>
        </p:txBody>
      </p:sp>
      <p:sp>
        <p:nvSpPr>
          <p:cNvPr id="20" name="TextBox 19"/>
          <p:cNvSpPr txBox="1"/>
          <p:nvPr/>
        </p:nvSpPr>
        <p:spPr>
          <a:xfrm>
            <a:off x="5887563" y="2130854"/>
            <a:ext cx="3082366" cy="1569660"/>
          </a:xfrm>
          <a:prstGeom prst="rect">
            <a:avLst/>
          </a:prstGeom>
          <a:noFill/>
        </p:spPr>
        <p:txBody>
          <a:bodyPr wrap="square" rtlCol="0">
            <a:spAutoFit/>
          </a:bodyPr>
          <a:lstStyle/>
          <a:p>
            <a:r>
              <a:rPr lang="en-US" sz="2400" dirty="0" smtClean="0"/>
              <a:t>“The business will grow some if I do not bring in investor capital.”</a:t>
            </a:r>
          </a:p>
          <a:p>
            <a:endParaRPr lang="en-US" dirty="0"/>
          </a:p>
        </p:txBody>
      </p:sp>
      <p:sp>
        <p:nvSpPr>
          <p:cNvPr id="7" name="Oval 6"/>
          <p:cNvSpPr/>
          <p:nvPr/>
        </p:nvSpPr>
        <p:spPr>
          <a:xfrm>
            <a:off x="3242164" y="2130855"/>
            <a:ext cx="1520682" cy="1381903"/>
          </a:xfrm>
          <a:prstGeom prst="ellipse">
            <a:avLst/>
          </a:prstGeom>
          <a:noFill/>
          <a:ln w="38100" cmpd="sng">
            <a:solidFill>
              <a:schemeClr val="tx2">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val 1"/>
          <p:cNvSpPr/>
          <p:nvPr/>
        </p:nvSpPr>
        <p:spPr>
          <a:xfrm>
            <a:off x="3567899" y="2378381"/>
            <a:ext cx="866777" cy="886853"/>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504152" y="5557810"/>
            <a:ext cx="8465776" cy="523220"/>
          </a:xfrm>
          <a:prstGeom prst="rect">
            <a:avLst/>
          </a:prstGeom>
          <a:noFill/>
        </p:spPr>
        <p:txBody>
          <a:bodyPr wrap="square" rtlCol="0">
            <a:spAutoFit/>
          </a:bodyPr>
          <a:lstStyle/>
          <a:p>
            <a:r>
              <a:rPr lang="en-US" sz="2800" dirty="0" smtClean="0"/>
              <a:t>Why do business owners sell stock in their companies?</a:t>
            </a:r>
            <a:endParaRPr lang="en-US" sz="2800" dirty="0"/>
          </a:p>
        </p:txBody>
      </p:sp>
      <p:sp>
        <p:nvSpPr>
          <p:cNvPr id="16" name="TextBox 15"/>
          <p:cNvSpPr txBox="1"/>
          <p:nvPr/>
        </p:nvSpPr>
        <p:spPr>
          <a:xfrm>
            <a:off x="8396296" y="6488668"/>
            <a:ext cx="573632" cy="369332"/>
          </a:xfrm>
          <a:prstGeom prst="rect">
            <a:avLst/>
          </a:prstGeom>
          <a:noFill/>
        </p:spPr>
        <p:txBody>
          <a:bodyPr wrap="none" rtlCol="0">
            <a:spAutoFit/>
          </a:bodyPr>
          <a:lstStyle/>
          <a:p>
            <a:r>
              <a:rPr lang="en-US" dirty="0" smtClean="0"/>
              <a:t>One</a:t>
            </a:r>
            <a:endParaRPr lang="en-US" dirty="0"/>
          </a:p>
        </p:txBody>
      </p:sp>
      <p:sp>
        <p:nvSpPr>
          <p:cNvPr id="20" name="TextBox 19"/>
          <p:cNvSpPr txBox="1"/>
          <p:nvPr/>
        </p:nvSpPr>
        <p:spPr>
          <a:xfrm>
            <a:off x="6461194" y="561195"/>
            <a:ext cx="2508734" cy="1569660"/>
          </a:xfrm>
          <a:prstGeom prst="rect">
            <a:avLst/>
          </a:prstGeom>
          <a:noFill/>
        </p:spPr>
        <p:txBody>
          <a:bodyPr wrap="square" rtlCol="0">
            <a:spAutoFit/>
          </a:bodyPr>
          <a:lstStyle/>
          <a:p>
            <a:r>
              <a:rPr lang="en-US" sz="2400" dirty="0" smtClean="0"/>
              <a:t>“The business will grow A LOT if I bring in capital from investors.”</a:t>
            </a:r>
          </a:p>
          <a:p>
            <a:endParaRPr lang="en-US" dirty="0"/>
          </a:p>
        </p:txBody>
      </p:sp>
      <p:sp>
        <p:nvSpPr>
          <p:cNvPr id="7" name="Oval 6"/>
          <p:cNvSpPr/>
          <p:nvPr/>
        </p:nvSpPr>
        <p:spPr>
          <a:xfrm>
            <a:off x="3242164" y="2130855"/>
            <a:ext cx="1520682" cy="1381903"/>
          </a:xfrm>
          <a:prstGeom prst="ellipse">
            <a:avLst/>
          </a:prstGeom>
          <a:noFill/>
          <a:ln w="38100" cmpd="sng">
            <a:solidFill>
              <a:schemeClr val="tx2">
                <a:lumMod val="60000"/>
                <a:lumOff val="40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1594888" y="644985"/>
            <a:ext cx="4875708" cy="4615669"/>
          </a:xfrm>
          <a:prstGeom prst="ellipse">
            <a:avLst/>
          </a:prstGeom>
          <a:noFill/>
          <a:ln w="38100" cmpd="sng">
            <a:solidFill>
              <a:srgbClr val="FFFF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8164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4015</TotalTime>
  <Words>756</Words>
  <Application>Microsoft Macintosh PowerPoint</Application>
  <PresentationFormat>On-screen Show (4:3)</PresentationFormat>
  <Paragraphs>120</Paragraphs>
  <Slides>27</Slides>
  <Notes>8</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Do Now</vt:lpstr>
      <vt:lpstr>Do Now</vt:lpstr>
      <vt:lpstr>What tools did business leaders use to GET BIG?</vt:lpstr>
      <vt:lpstr>Lobby</vt:lpstr>
      <vt:lpstr>exploit</vt:lpstr>
      <vt:lpstr>Slide 6</vt:lpstr>
      <vt:lpstr>Slide 7</vt:lpstr>
      <vt:lpstr>Slide 8</vt:lpstr>
      <vt:lpstr>Slide 9</vt:lpstr>
      <vt:lpstr>Slide 10</vt:lpstr>
      <vt:lpstr>Slide 11</vt:lpstr>
      <vt:lpstr>Slide 12</vt:lpstr>
      <vt:lpstr>Slide 13</vt:lpstr>
      <vt:lpstr>Titans of American industry</vt:lpstr>
      <vt:lpstr>Titans of American industry</vt:lpstr>
      <vt:lpstr>Titans of American industry</vt:lpstr>
      <vt:lpstr>Titans of American industry</vt:lpstr>
      <vt:lpstr>What paths did industrialists take to achieve monopoly (total control)?</vt:lpstr>
      <vt:lpstr>What paths did industrialists take to achieve monopoly (total control)?</vt:lpstr>
      <vt:lpstr>Slide 20</vt:lpstr>
      <vt:lpstr>Slide 21</vt:lpstr>
      <vt:lpstr>Slide 22</vt:lpstr>
      <vt:lpstr>Slide 23</vt:lpstr>
      <vt:lpstr>Slide 24</vt:lpstr>
      <vt:lpstr>Slide 25</vt:lpstr>
      <vt:lpstr>Slide 26</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64</cp:revision>
  <dcterms:created xsi:type="dcterms:W3CDTF">2017-10-02T12:42:58Z</dcterms:created>
  <dcterms:modified xsi:type="dcterms:W3CDTF">2017-10-02T18:55:06Z</dcterms:modified>
</cp:coreProperties>
</file>